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906000" cy="6858000" type="A4"/>
  <p:notesSz cx="6858000" cy="9144000"/>
  <p:defaultTextStyle>
    <a:defPPr>
      <a:defRPr lang="ru-RU"/>
    </a:defPPr>
    <a:lvl1pPr marL="0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056" y="-17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2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72866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2325" indent="-402325" algn="l" defTabSz="1072866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71703" indent="-335270" algn="l" defTabSz="1072866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41082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7515" indent="-268216" algn="l" defTabSz="107286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13947" indent="-268216" algn="l" defTabSz="107286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50380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jukuznetswork@gmail.com" TargetMode="External"/><Relationship Id="rId2" Type="http://schemas.openxmlformats.org/officeDocument/2006/relationships/hyperlink" Target="https://github.com/kooznitsa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jukuznets.github.io/spb-rental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ulia\Desktop\boris-m-UAzycY5r2-c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80871" y="0"/>
            <a:ext cx="12808714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Рынок долгосрочной аренды </a:t>
            </a:r>
            <a:r>
              <a:rPr lang="ru-RU" b="1" dirty="0" smtClean="0">
                <a:solidFill>
                  <a:schemeClr val="bg1"/>
                </a:solidFill>
              </a:rPr>
              <a:t>Санкт-Петербурга</a:t>
            </a:r>
            <a:r>
              <a:rPr lang="ru-RU" b="1" dirty="0" smtClean="0">
                <a:solidFill>
                  <a:schemeClr val="bg1"/>
                </a:solidFill>
              </a:rPr>
              <a:t/>
            </a:r>
            <a:br>
              <a:rPr lang="ru-RU" b="1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 smtClean="0"/>
              <a:t>Февраль </a:t>
            </a:r>
            <a:r>
              <a:rPr lang="ru-RU" b="1" dirty="0" smtClean="0"/>
              <a:t>2021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по типам жилья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7171" name="Picture 3" descr="C:\Users\Julia\Desktop\house-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293" y="1219199"/>
            <a:ext cx="9523413" cy="56388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с сопутствующими расходами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Комиссия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риелтора для арендаторов варьируется от 0 до 100% от месячной стоимости аренды.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В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70% случаев комиссия составляет 50%, в 7,5% случаев — 0%, в 5% — 60%, также в 5% случаев — 100%. Реже вознаграждение посредников может быть 10, 15, 20, 25, 30% и т. д.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Средний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размер коммунальных платежей для всех типов квартир — 3950 руб. в месяц.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с сопутствующими расходами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8194" name="Picture 2" descr="C:\Users\Julia\Desktop\spb-rent\notebooks\images\utiliti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56792"/>
            <a:ext cx="9144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по станциям метро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Самые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дешевые однокомнатные квартиры предлагаются рядом со станциями метро Политехническая, Ломоносовская, Рыбацкое, </a:t>
            </a:r>
            <a:r>
              <a:rPr lang="ru-RU" dirty="0" err="1" smtClean="0">
                <a:solidFill>
                  <a:schemeClr val="bg1">
                    <a:lumMod val="95000"/>
                  </a:schemeClr>
                </a:solidFill>
              </a:rPr>
              <a:t>Автово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и Ленинский проспект.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Самые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дорогие однокомнатные квартиры — у станций Крестовский остров, Лиговский проспект, Спортивная, Адмиралтейская и площадь Александра Невского.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Самые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дешевые двухкомнатные квартиры предлагаются рядом со станциями метро </a:t>
            </a:r>
            <a:r>
              <a:rPr lang="ru-RU" dirty="0" err="1" smtClean="0">
                <a:solidFill>
                  <a:schemeClr val="bg1">
                    <a:lumMod val="95000"/>
                  </a:schemeClr>
                </a:solidFill>
              </a:rPr>
              <a:t>Девяткино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, Дунайская, Ломоносовская, Кировский завод и Пролетарская.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Самые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дорогие двухкомнатные квартиры — у станций площадь Александра Невского, Чкаловская, Гостиный Двор, Горьковская и Адмиралтейская.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ulia\Desktop\spb-rent\notebooks\images\metro-stations-s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5499" y="-1"/>
            <a:ext cx="5415813" cy="71220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по станциям метро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Наблюдается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отрицательная корреляция стоимости аренды и удаленности от метро: в целом, чем ближе к метро, тем дороже квартиры. Однако бывают исключения.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На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графиках ниже показана зависимость стоимости аренды от удаленности от географического центра (площадь Восстания).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по станциям метро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10242" name="Picture 2" descr="C:\Users\Julia\Desktop\spb-rent\notebooks\images\center-distance-1b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96752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по станциям метро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11266" name="Picture 2" descr="C:\Users\Julia\Desktop\spb-rent\notebooks\images\center-distance-2b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1196752"/>
            <a:ext cx="9144001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по станциям метро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По одной и той же цене можно найти небольшую квартиру рядом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        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метро или более просторное жилье, но дальше от метро.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Например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, за 30 тыс. в месяц можно снять студию на расстоянии 200–400 м от метро или двухкомнатную квартиру примерно в 1500 м от метро.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по станциям метро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12290" name="Picture 2" descr="C:\Users\Julia\Desktop\spb-rent\notebooks\images\metro-cor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24744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Введение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Этот обзор основан на данных 2000 объявлений о сдаче жилья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                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в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долгосрочную аренду в Санкт-Петербурге.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Источник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данных —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сайт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EMLS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24 (</a:t>
            </a:r>
            <a:r>
              <a:rPr lang="ru-RU" dirty="0" err="1" smtClean="0">
                <a:solidFill>
                  <a:schemeClr val="bg1">
                    <a:lumMod val="95000"/>
                  </a:schemeClr>
                </a:solidFill>
              </a:rPr>
              <a:t>emls.ru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Распределение предложений на карте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13314" name="Picture 2" descr="C:\Users\Julia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391816" y="1340768"/>
            <a:ext cx="15013026" cy="55172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Распространенные фразы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                       из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объявлений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Среди фраз, которые часто встречаются в объявлениях о сдаче жилья — «на длительный срок», «для комфортного проживания», «вся необходимая», «бытовая техника».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Также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авторы объявлений часто указывают, что сдают квартиры «только для граждан РФ» и «без животных».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Распространенные фразы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                       из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объявлений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14338" name="Picture 2" descr="C:\Users\Julia\Desktop\spb-rent\notebooks\images\wordclou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716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Контакты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GITHUB: </a:t>
            </a:r>
            <a:r>
              <a:rPr lang="en-US" dirty="0" smtClean="0">
                <a:solidFill>
                  <a:srgbClr val="00B0F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00B0F0"/>
                </a:solidFill>
                <a:hlinkClick r:id="rId2"/>
              </a:rPr>
              <a:t>github.com/kooznitsa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endParaRPr lang="ru-RU" dirty="0" smtClean="0">
              <a:solidFill>
                <a:srgbClr val="00B0F0"/>
              </a:solidFill>
            </a:endParaRP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EMAIL: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3"/>
              </a:rPr>
              <a:t>jukuznetswork@gmail.com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ru-RU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endParaRPr lang="ru-RU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Презентация в формате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HTML: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4"/>
              </a:rPr>
              <a:t>jukuznets.github.io/spb-rentals</a:t>
            </a:r>
            <a:endParaRPr lang="ru-RU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Популярные категории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жилья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Большинство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(44%) предложений на рынке аренды Санкт-Петербурга — однокомнатные квартиры.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На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втором и третьем местах по популярности — двухкомнатные квартиры и студии.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Квартир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 4–6 комнатами в общей сложности менее 3%.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Большинство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квартир предлагаются в кирпичных домах или кирпичных монолитах.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Самые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редкие типы домов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—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серия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1.090.1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старый фонд без капитального ремонта, реконструкция и бесшовная технология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ru-RU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Популярные категории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жилья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3074" name="Picture 2" descr="C:\Users\Julia\Desktop\spb-rent\notebooks\images\pop-categori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1556792"/>
            <a:ext cx="9144001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Популярные категории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жилья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4098" name="Picture 2" descr="C:\Users\Julia\Desktop\spb-rent\notebooks\images\frequency-hist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481" y="1340768"/>
            <a:ext cx="9317038" cy="5184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Популярные категории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жилья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Самые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маленькие квартиры предлагаются в кирпичных монолитах, самые просторные — в проектах реконструкции (но таких предложений единицы).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Самые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высокие дома — монолиты (чаще всего 25 этажей).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Малоэтажная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застройка (5 этажей) — это, как правило, </a:t>
            </a:r>
            <a:r>
              <a:rPr lang="ru-RU" dirty="0" err="1" smtClean="0">
                <a:solidFill>
                  <a:schemeClr val="bg1">
                    <a:lumMod val="95000"/>
                  </a:schemeClr>
                </a:solidFill>
              </a:rPr>
              <a:t>брежневки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1">
                    <a:lumMod val="95000"/>
                  </a:schemeClr>
                </a:solidFill>
              </a:rPr>
              <a:t>сталинки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1">
                    <a:lumMod val="95000"/>
                  </a:schemeClr>
                </a:solidFill>
              </a:rPr>
              <a:t>хрущевки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и старый фонд.</a:t>
            </a:r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Хотя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рынке аренды Санкт-Петербурга в основном преобладают одно- и двухкомнатные квартиры, рядом со станциями Крестовский остров и Владимирская предлагаются в основном четырехкомнатные квартиры,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а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рядом со станциями Лиговский проспект и Пушкинская — студии.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Популярные категории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жилья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5122" name="Picture 2" descr="C:\Users\Julia\Desktop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7519" y="1484784"/>
            <a:ext cx="6430962" cy="48006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Популярные категории </a:t>
            </a:r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жилья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pic>
        <p:nvPicPr>
          <p:cNvPr id="6146" name="Picture 2" descr="C:\Users\Julia\Desktop\шапк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2640" y="1412776"/>
            <a:ext cx="7231062" cy="1247775"/>
          </a:xfrm>
          <a:prstGeom prst="rect">
            <a:avLst/>
          </a:prstGeom>
          <a:noFill/>
        </p:spPr>
      </p:pic>
      <p:pic>
        <p:nvPicPr>
          <p:cNvPr id="6147" name="Picture 3" descr="C:\Users\Julia\Desktop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7043" y="2708920"/>
            <a:ext cx="6411913" cy="3705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</a:rPr>
              <a:t>Стоимость аренды по типам жилья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528" y="1484784"/>
            <a:ext cx="864096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Самые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дорогие студии предлагаются в домах старого фонда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                   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капитальным ремонтом.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Однокомнатные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квартиры дороже всего в </a:t>
            </a:r>
            <a:r>
              <a:rPr lang="ru-RU" dirty="0" err="1" smtClean="0">
                <a:solidFill>
                  <a:schemeClr val="bg1">
                    <a:lumMod val="95000"/>
                  </a:schemeClr>
                </a:solidFill>
              </a:rPr>
              <a:t>сталинках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Цены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на квартиры с двумя комнатами выше всего в домах бесшовной технологии, старого фонда с капитальным ремонтом и в кирпичных монолитах.</a:t>
            </a:r>
          </a:p>
          <a:p>
            <a:pPr>
              <a:spcAft>
                <a:spcPts val="1200"/>
              </a:spcAft>
              <a:buFont typeface="Wingdings" pitchFamily="2" charset="2"/>
              <a:buChar char="§"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 Самые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дорогие категории домов, в которых предлагаются трехкомнатные квартиры — проекты реконструкции и индивидуальные проекты.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671</Words>
  <Application>Microsoft Office PowerPoint</Application>
  <PresentationFormat>Лист A4 (210x297 мм)</PresentationFormat>
  <Paragraphs>55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Рынок долгосрочной аренды Санкт-Петербурга </vt:lpstr>
      <vt:lpstr>Введение</vt:lpstr>
      <vt:lpstr>Популярные категории жилья</vt:lpstr>
      <vt:lpstr>Популярные категории жилья</vt:lpstr>
      <vt:lpstr>Популярные категории жилья</vt:lpstr>
      <vt:lpstr>Популярные категории жилья</vt:lpstr>
      <vt:lpstr>Популярные категории жилья</vt:lpstr>
      <vt:lpstr>Популярные категории жилья</vt:lpstr>
      <vt:lpstr>Стоимость аренды по типам жилья</vt:lpstr>
      <vt:lpstr>Стоимость аренды по типам жилья</vt:lpstr>
      <vt:lpstr>Стоимость аренды с сопутствующими расходами</vt:lpstr>
      <vt:lpstr>Стоимость аренды с сопутствующими расходами</vt:lpstr>
      <vt:lpstr>Стоимость аренды по станциям метро</vt:lpstr>
      <vt:lpstr>Слайд 14</vt:lpstr>
      <vt:lpstr>Стоимость аренды по станциям метро</vt:lpstr>
      <vt:lpstr>Стоимость аренды по станциям метро</vt:lpstr>
      <vt:lpstr>Стоимость аренды по станциям метро</vt:lpstr>
      <vt:lpstr>Стоимость аренды по станциям метро</vt:lpstr>
      <vt:lpstr>Стоимость аренды по станциям метро</vt:lpstr>
      <vt:lpstr>Распределение предложений на карте</vt:lpstr>
      <vt:lpstr>Распространенные фразы                        из объявлений</vt:lpstr>
      <vt:lpstr>Распространенные фразы                        из объявлений</vt:lpstr>
      <vt:lpstr>Контакты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Рынок долгосрочной аренды Санкт-Петербурга</dc:title>
  <dc:creator>Julia</dc:creator>
  <cp:lastModifiedBy>Julia</cp:lastModifiedBy>
  <cp:revision>30</cp:revision>
  <dcterms:created xsi:type="dcterms:W3CDTF">2022-04-19T12:25:11Z</dcterms:created>
  <dcterms:modified xsi:type="dcterms:W3CDTF">2022-04-19T14:04:32Z</dcterms:modified>
</cp:coreProperties>
</file>